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74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65" r:id="rId12"/>
    <p:sldId id="278" r:id="rId13"/>
    <p:sldId id="279" r:id="rId14"/>
    <p:sldId id="267" r:id="rId15"/>
    <p:sldId id="268" r:id="rId16"/>
    <p:sldId id="280" r:id="rId17"/>
    <p:sldId id="281" r:id="rId18"/>
    <p:sldId id="282" r:id="rId19"/>
    <p:sldId id="283" r:id="rId20"/>
    <p:sldId id="269" r:id="rId21"/>
    <p:sldId id="270" r:id="rId22"/>
    <p:sldId id="284" r:id="rId23"/>
    <p:sldId id="285" r:id="rId24"/>
    <p:sldId id="286" r:id="rId25"/>
    <p:sldId id="272" r:id="rId26"/>
    <p:sldId id="273" r:id="rId27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iDkeUXmcu7NcjtA5/b12GDc0lH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1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794c3288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g10794c3288e_0_92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0794c3288e_0_92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1767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794c3288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g10794c3288e_0_92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0794c3288e_0_92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794c3288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g10794c3288e_0_92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0794c3288e_0_92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4549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794c3288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g10794c3288e_0_92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0794c3288e_0_92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57148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794c328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8" name="Google Shape;198;g10794c3288e_0_0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0794c3288e_0_0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" name="Google Shape;208;p7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7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" name="Google Shape;208;p7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7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92524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" name="Google Shape;208;p7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7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3695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" name="Google Shape;208;p7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7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37393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" name="Google Shape;208;p7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7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5663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794c3288e_0_62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0794c3288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1757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63134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51370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0794c3288e_0_86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0794c3288e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0" name="Google Shape;250;p16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6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0170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794c3288e_0_9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10794c3288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6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794c3288e_0_28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10794c3288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794c3288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0" name="Google Shape;160;g10794c3288e_0_34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10794c3288e_0_3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794c328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8" name="Google Shape;168;g10794c3288e_0_50:notes"/>
          <p:cNvSpPr txBox="1">
            <a:spLocks noGrp="1"/>
          </p:cNvSpPr>
          <p:nvPr>
            <p:ph type="body" idx="1"/>
          </p:nvPr>
        </p:nvSpPr>
        <p:spPr>
          <a:xfrm>
            <a:off x="701675" y="4416425"/>
            <a:ext cx="5607000" cy="41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10794c3288e_0_50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1"/>
          <p:cNvSpPr txBox="1">
            <a:spLocks noGrp="1"/>
          </p:cNvSpPr>
          <p:nvPr>
            <p:ph type="ctrTitle"/>
          </p:nvPr>
        </p:nvSpPr>
        <p:spPr>
          <a:xfrm>
            <a:off x="685800" y="685800"/>
            <a:ext cx="7772400" cy="212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00"/>
              </a:spcBef>
              <a:spcAft>
                <a:spcPts val="0"/>
              </a:spcAft>
              <a:buSzPts val="2250"/>
              <a:buFont typeface="Noto Sans Symbols"/>
              <a:buNone/>
              <a:defRPr sz="3000"/>
            </a:lvl1pPr>
            <a:lvl2pPr lvl="1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dt" idx="10"/>
          </p:nvPr>
        </p:nvSpPr>
        <p:spPr>
          <a:xfrm>
            <a:off x="3467100" y="5580512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1" descr="Gold bar"/>
          <p:cNvSpPr/>
          <p:nvPr/>
        </p:nvSpPr>
        <p:spPr>
          <a:xfrm>
            <a:off x="281880" y="2889250"/>
            <a:ext cx="2870200" cy="2016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1" descr="Orange bar"/>
          <p:cNvSpPr/>
          <p:nvPr/>
        </p:nvSpPr>
        <p:spPr>
          <a:xfrm>
            <a:off x="3152080" y="2889250"/>
            <a:ext cx="2870200" cy="2016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1" descr="Slate bar"/>
          <p:cNvSpPr/>
          <p:nvPr/>
        </p:nvSpPr>
        <p:spPr>
          <a:xfrm>
            <a:off x="6022280" y="2889250"/>
            <a:ext cx="2870200" cy="2016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oogle Shape;26;p21"/>
          <p:cNvGrpSpPr/>
          <p:nvPr/>
        </p:nvGrpSpPr>
        <p:grpSpPr>
          <a:xfrm>
            <a:off x="1" y="6165304"/>
            <a:ext cx="9144000" cy="692696"/>
            <a:chOff x="-13355" y="6705600"/>
            <a:chExt cx="9144000" cy="683628"/>
          </a:xfrm>
        </p:grpSpPr>
        <p:sp>
          <p:nvSpPr>
            <p:cNvPr id="27" name="Google Shape;27;p21" descr="Orange bar"/>
            <p:cNvSpPr/>
            <p:nvPr/>
          </p:nvSpPr>
          <p:spPr>
            <a:xfrm>
              <a:off x="-13355" y="6705600"/>
              <a:ext cx="9144000" cy="68362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28" name="Google Shape;28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380632" y="6774167"/>
              <a:ext cx="2356024" cy="57950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3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9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body" idx="1"/>
          </p:nvPr>
        </p:nvSpPr>
        <p:spPr>
          <a:xfrm rot="5400000">
            <a:off x="2306637" y="-249238"/>
            <a:ext cx="4530725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>
            <a:spLocks noGrp="1"/>
          </p:cNvSpPr>
          <p:nvPr>
            <p:ph type="title"/>
          </p:nvPr>
        </p:nvSpPr>
        <p:spPr>
          <a:xfrm rot="5400000">
            <a:off x="4731544" y="2175669"/>
            <a:ext cx="5853112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1"/>
          </p:nvPr>
        </p:nvSpPr>
        <p:spPr>
          <a:xfrm rot="5400000">
            <a:off x="540544" y="194469"/>
            <a:ext cx="5853112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87" name="Google Shape;87;p3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，文字及兩項物件" type="txAndTwoObj">
  <p:cSld name="TEXT_AND_TWO_OBJECT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92" name="Google Shape;92;p3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2189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93" name="Google Shape;93;p33"/>
          <p:cNvSpPr txBox="1">
            <a:spLocks noGrp="1"/>
          </p:cNvSpPr>
          <p:nvPr>
            <p:ph type="body" idx="3"/>
          </p:nvPr>
        </p:nvSpPr>
        <p:spPr>
          <a:xfrm>
            <a:off x="4648200" y="3941763"/>
            <a:ext cx="4038600" cy="2189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94" name="Google Shape;94;p33"/>
          <p:cNvSpPr txBox="1">
            <a:spLocks noGrp="1"/>
          </p:cNvSpPr>
          <p:nvPr>
            <p:ph type="dt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3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3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，文字及美工圖案" type="txAndClipArt">
  <p:cSld name="TEXT_AND_CLIPAR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100" name="Google Shape;100;p34"/>
          <p:cNvSpPr>
            <a:spLocks noGrp="1"/>
          </p:cNvSpPr>
          <p:nvPr>
            <p:ph type="clipArt" idx="2"/>
          </p:nvPr>
        </p:nvSpPr>
        <p:spPr>
          <a:xfrm>
            <a:off x="4648200" y="1600200"/>
            <a:ext cx="4038600" cy="45307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4"/>
          <p:cNvSpPr txBox="1">
            <a:spLocks noGrp="1"/>
          </p:cNvSpPr>
          <p:nvPr>
            <p:ph type="dt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5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350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標題投影片">
  <p:cSld name="1_標題投影片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 descr="Gold bar"/>
          <p:cNvSpPr/>
          <p:nvPr/>
        </p:nvSpPr>
        <p:spPr>
          <a:xfrm>
            <a:off x="281880" y="1427187"/>
            <a:ext cx="2870200" cy="2016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4" descr="Orange bar"/>
          <p:cNvSpPr/>
          <p:nvPr/>
        </p:nvSpPr>
        <p:spPr>
          <a:xfrm>
            <a:off x="3152080" y="1427187"/>
            <a:ext cx="2870200" cy="2016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4" descr="Slate bar"/>
          <p:cNvSpPr/>
          <p:nvPr/>
        </p:nvSpPr>
        <p:spPr>
          <a:xfrm>
            <a:off x="6022280" y="1427187"/>
            <a:ext cx="2870200" cy="2016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4" descr="Orange bar"/>
          <p:cNvSpPr/>
          <p:nvPr/>
        </p:nvSpPr>
        <p:spPr>
          <a:xfrm>
            <a:off x="1" y="6450314"/>
            <a:ext cx="9144000" cy="40768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" name="Google Shape;42;p2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24" descr="Orange bar"/>
          <p:cNvSpPr/>
          <p:nvPr/>
        </p:nvSpPr>
        <p:spPr>
          <a:xfrm>
            <a:off x="0" y="6452612"/>
            <a:ext cx="7956376" cy="4046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" name="Google Shape;44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03" y="6470492"/>
            <a:ext cx="1510461" cy="36733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457200" y="2204864"/>
            <a:ext cx="8229600" cy="392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spcBef>
                <a:spcPts val="360"/>
              </a:spcBef>
              <a:spcAft>
                <a:spcPts val="0"/>
              </a:spcAft>
              <a:buSzPts val="1350"/>
              <a:buChar char="🞐"/>
              <a:defRPr/>
            </a:lvl1pPr>
            <a:lvl2pPr marL="914400" lvl="1" indent="-314325" algn="l"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spcBef>
                <a:spcPts val="560"/>
              </a:spcBef>
              <a:spcAft>
                <a:spcPts val="0"/>
              </a:spcAft>
              <a:buSzPts val="2100"/>
              <a:buChar char="🞐"/>
              <a:defRPr sz="2800"/>
            </a:lvl1pPr>
            <a:lvl2pPr marL="914400" lvl="1" indent="-342900" algn="l"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2pPr>
            <a:lvl3pPr marL="1371600" lvl="2" indent="-311150" algn="l">
              <a:spcBef>
                <a:spcPts val="400"/>
              </a:spcBef>
              <a:spcAft>
                <a:spcPts val="0"/>
              </a:spcAft>
              <a:buSzPts val="1300"/>
              <a:buChar char="🞐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spcBef>
                <a:spcPts val="560"/>
              </a:spcBef>
              <a:spcAft>
                <a:spcPts val="0"/>
              </a:spcAft>
              <a:buSzPts val="2100"/>
              <a:buChar char="🞐"/>
              <a:defRPr sz="2800"/>
            </a:lvl1pPr>
            <a:lvl2pPr marL="914400" lvl="1" indent="-342900" algn="l"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2pPr>
            <a:lvl3pPr marL="1371600" lvl="2" indent="-311150" algn="l">
              <a:spcBef>
                <a:spcPts val="400"/>
              </a:spcBef>
              <a:spcAft>
                <a:spcPts val="0"/>
              </a:spcAft>
              <a:buSzPts val="1300"/>
              <a:buChar char="🞐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7pPr>
            <a:lvl8pPr marL="3657600" lvl="7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8pPr>
            <a:lvl9pPr marL="4114800" lvl="8" indent="-320040" algn="l">
              <a:spcBef>
                <a:spcPts val="360"/>
              </a:spcBef>
              <a:spcAft>
                <a:spcPts val="0"/>
              </a:spcAft>
              <a:buSzPts val="1440"/>
              <a:buChar char="▪"/>
              <a:defRPr sz="1800"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8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5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480"/>
              </a:spcBef>
              <a:spcAft>
                <a:spcPts val="0"/>
              </a:spcAft>
              <a:buSzPts val="1800"/>
              <a:buChar char="🞐"/>
              <a:defRPr sz="2400"/>
            </a:lvl1pPr>
            <a:lvl2pPr marL="914400" lvl="1" indent="-323850" algn="l">
              <a:spcBef>
                <a:spcPts val="400"/>
              </a:spcBef>
              <a:spcAft>
                <a:spcPts val="0"/>
              </a:spcAft>
              <a:buSzPts val="1500"/>
              <a:buChar char="■"/>
              <a:defRPr sz="2000"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5pPr>
            <a:lvl6pPr marL="2743200" lvl="5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6pPr>
            <a:lvl7pPr marL="3200400" lvl="6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7pPr>
            <a:lvl8pPr marL="3657600" lvl="7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8pPr>
            <a:lvl9pPr marL="4114800" lvl="8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8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5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480"/>
              </a:spcBef>
              <a:spcAft>
                <a:spcPts val="0"/>
              </a:spcAft>
              <a:buSzPts val="1800"/>
              <a:buChar char="🞐"/>
              <a:defRPr sz="2400"/>
            </a:lvl1pPr>
            <a:lvl2pPr marL="914400" lvl="1" indent="-323850" algn="l">
              <a:spcBef>
                <a:spcPts val="400"/>
              </a:spcBef>
              <a:spcAft>
                <a:spcPts val="0"/>
              </a:spcAft>
              <a:buSzPts val="1500"/>
              <a:buChar char="■"/>
              <a:defRPr sz="2000"/>
            </a:lvl2pPr>
            <a:lvl3pPr marL="1371600" lvl="2" indent="-302894" algn="l">
              <a:spcBef>
                <a:spcPts val="360"/>
              </a:spcBef>
              <a:spcAft>
                <a:spcPts val="0"/>
              </a:spcAft>
              <a:buSzPts val="1170"/>
              <a:buChar char="🞐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5pPr>
            <a:lvl6pPr marL="2743200" lvl="5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6pPr>
            <a:lvl7pPr marL="3200400" lvl="6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7pPr>
            <a:lvl8pPr marL="3657600" lvl="7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8pPr>
            <a:lvl9pPr marL="4114800" lvl="8" indent="-309879" algn="l">
              <a:spcBef>
                <a:spcPts val="320"/>
              </a:spcBef>
              <a:spcAft>
                <a:spcPts val="0"/>
              </a:spcAft>
              <a:buSzPts val="1280"/>
              <a:buChar char="▪"/>
              <a:defRPr sz="16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8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640"/>
              </a:spcBef>
              <a:spcAft>
                <a:spcPts val="0"/>
              </a:spcAft>
              <a:buSzPts val="2400"/>
              <a:buChar char="🞐"/>
              <a:defRPr sz="3200"/>
            </a:lvl1pPr>
            <a:lvl2pPr marL="914400" lvl="1" indent="-361950" algn="l">
              <a:spcBef>
                <a:spcPts val="560"/>
              </a:spcBef>
              <a:spcAft>
                <a:spcPts val="0"/>
              </a:spcAft>
              <a:buSzPts val="2100"/>
              <a:buChar char="■"/>
              <a:defRPr sz="2800"/>
            </a:lvl2pPr>
            <a:lvl3pPr marL="1371600" lvl="2" indent="-327660" algn="l">
              <a:spcBef>
                <a:spcPts val="480"/>
              </a:spcBef>
              <a:spcAft>
                <a:spcPts val="0"/>
              </a:spcAft>
              <a:buSzPts val="1560"/>
              <a:buChar char="🞐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30200" algn="l"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2000"/>
            </a:lvl5pPr>
            <a:lvl6pPr marL="2743200" lvl="5" indent="-330200" algn="l"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2000"/>
            </a:lvl6pPr>
            <a:lvl7pPr marL="3200400" lvl="6" indent="-330200" algn="l"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2000"/>
            </a:lvl7pPr>
            <a:lvl8pPr marL="3657600" lvl="7" indent="-330200" algn="l"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2000"/>
            </a:lvl8pPr>
            <a:lvl9pPr marL="4114800" lvl="8" indent="-330200" algn="l"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2000"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9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 descr="Orange bar"/>
          <p:cNvSpPr/>
          <p:nvPr/>
        </p:nvSpPr>
        <p:spPr>
          <a:xfrm>
            <a:off x="228600" y="6471920"/>
            <a:ext cx="8915399" cy="3860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" name="Google Shape;11;p20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301258" y="6496700"/>
            <a:ext cx="1368152" cy="33651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0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20" descr="Gold bar"/>
          <p:cNvSpPr/>
          <p:nvPr/>
        </p:nvSpPr>
        <p:spPr>
          <a:xfrm>
            <a:off x="0" y="0"/>
            <a:ext cx="228600" cy="228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" name="Google Shape;16;p20"/>
          <p:cNvCxnSpPr/>
          <p:nvPr/>
        </p:nvCxnSpPr>
        <p:spPr>
          <a:xfrm>
            <a:off x="457200" y="1447800"/>
            <a:ext cx="8077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20" descr="Orange bar"/>
          <p:cNvSpPr/>
          <p:nvPr/>
        </p:nvSpPr>
        <p:spPr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Google Shape;18;p20" descr="Slate bar"/>
          <p:cNvSpPr/>
          <p:nvPr/>
        </p:nvSpPr>
        <p:spPr>
          <a:xfrm>
            <a:off x="0" y="4572000"/>
            <a:ext cx="2286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251520" y="3637059"/>
            <a:ext cx="8640960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None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2021/12/14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SzPts val="1500"/>
              <a:buFont typeface="Noto Sans Symbols"/>
              <a:buNone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Yucheng </a:t>
            </a:r>
            <a:r>
              <a:rPr lang="en-US" sz="2000" dirty="0" err="1">
                <a:latin typeface="Calibri"/>
                <a:ea typeface="Calibri"/>
                <a:cs typeface="Calibri"/>
                <a:sym typeface="Calibri"/>
              </a:rPr>
              <a:t>Jin</a:t>
            </a: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 dirty="0" err="1">
                <a:latin typeface="Calibri"/>
                <a:ea typeface="Calibri"/>
                <a:cs typeface="Calibri"/>
                <a:sym typeface="Calibri"/>
              </a:rPr>
              <a:t>Lanyi</a:t>
            </a: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 Yang, Chia-</a:t>
            </a:r>
            <a:r>
              <a:rPr lang="en-US" sz="2000" dirty="0" err="1"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 Chiang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SzPts val="1500"/>
              <a:buFont typeface="Noto Sans Symbols"/>
              <a:buNone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University of California, Berkeley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2519772" y="5517798"/>
            <a:ext cx="4032448" cy="64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Noto Sans Symbols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"/>
          <p:cNvSpPr txBox="1">
            <a:spLocks noGrp="1"/>
          </p:cNvSpPr>
          <p:nvPr>
            <p:ph type="ctrTitle"/>
          </p:nvPr>
        </p:nvSpPr>
        <p:spPr>
          <a:xfrm>
            <a:off x="305804" y="421159"/>
            <a:ext cx="8568952" cy="212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Identifying Exoplanets with Machine Learning Methods: A Preliminary Study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794c3288e_0_9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80" name="Google Shape;180;g10794c3288e_0_9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EDA: Correlation Analysis</a:t>
            </a:r>
            <a:endParaRPr sz="3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10794c3288e_0_92"/>
          <p:cNvSpPr txBox="1"/>
          <p:nvPr/>
        </p:nvSpPr>
        <p:spPr>
          <a:xfrm>
            <a:off x="231228" y="6043824"/>
            <a:ext cx="890372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F7F"/>
                </a:solidFill>
              </a:rPr>
              <a:t>Fig 1. Correlation Matrices of the Kepler Dataset and Confirmed Exoplanets Dataset</a:t>
            </a:r>
            <a:endParaRPr dirty="0">
              <a:solidFill>
                <a:srgbClr val="7F7F7F"/>
              </a:solidFill>
            </a:endParaRPr>
          </a:p>
        </p:txBody>
      </p:sp>
      <p:pic>
        <p:nvPicPr>
          <p:cNvPr id="10" name="图片 4" descr="电脑萤幕&#10;&#10;描述已自动生成">
            <a:extLst>
              <a:ext uri="{FF2B5EF4-FFF2-40B4-BE49-F238E27FC236}">
                <a16:creationId xmlns:a16="http://schemas.microsoft.com/office/drawing/2014/main" id="{CDF9C70F-6127-5148-8C2A-1C90F4A7FE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7"/>
          <a:stretch/>
        </p:blipFill>
        <p:spPr bwMode="auto">
          <a:xfrm>
            <a:off x="464786" y="1888354"/>
            <a:ext cx="4535805" cy="3923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图片 5" descr="图表, 散点图&#10;&#10;描述已自动生成">
            <a:extLst>
              <a:ext uri="{FF2B5EF4-FFF2-40B4-BE49-F238E27FC236}">
                <a16:creationId xmlns:a16="http://schemas.microsoft.com/office/drawing/2014/main" id="{EB98DA34-A17F-3441-B3B3-7FF5E34F5C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7" r="8851"/>
          <a:stretch/>
        </p:blipFill>
        <p:spPr bwMode="auto">
          <a:xfrm>
            <a:off x="5000591" y="1871209"/>
            <a:ext cx="4134359" cy="3940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36336699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794c3288e_0_9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80" name="Google Shape;180;g10794c3288e_0_9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EDA: Univariate Analysis</a:t>
            </a:r>
            <a:endParaRPr sz="3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10794c3288e_0_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g10794c3288e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4246" y="1600200"/>
            <a:ext cx="5833779" cy="45306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10794c3288e_0_92"/>
          <p:cNvSpPr txBox="1"/>
          <p:nvPr/>
        </p:nvSpPr>
        <p:spPr>
          <a:xfrm>
            <a:off x="3373821" y="6064350"/>
            <a:ext cx="5757658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F7F"/>
                </a:solidFill>
              </a:rPr>
              <a:t>Fig 2. Histogram of the Log Scale Orbital Periods of the Kepler Dataset</a:t>
            </a:r>
            <a:endParaRPr dirty="0">
              <a:solidFill>
                <a:srgbClr val="7F7F7F"/>
              </a:solidFill>
            </a:endParaRPr>
          </a:p>
        </p:txBody>
      </p:sp>
      <p:sp>
        <p:nvSpPr>
          <p:cNvPr id="184" name="Google Shape;184;g10794c3288e_0_92"/>
          <p:cNvSpPr txBox="1"/>
          <p:nvPr/>
        </p:nvSpPr>
        <p:spPr>
          <a:xfrm>
            <a:off x="283779" y="1600199"/>
            <a:ext cx="3013921" cy="4378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2 shows the relationship between the log scale orbital period and target variable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v"/>
            </a:pPr>
            <a:endParaRPr lang="en-US" sz="20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285750" lvl="0" indent="-285750">
              <a:spcBef>
                <a:spcPts val="480"/>
              </a:spcBef>
              <a:buClr>
                <a:schemeClr val="dk1"/>
              </a:buClr>
              <a:buSzPts val="1100"/>
              <a:buFont typeface="Wingdings" pitchFamily="2" charset="2"/>
              <a:buChar char="v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confirmed exoplanets follow a Gaussian distribution with respect to the log scale orbital period in the range between -2 and 4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794c3288e_0_9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80" name="Google Shape;180;g10794c3288e_0_9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EDA: Bivariate Analysis</a:t>
            </a:r>
            <a:endParaRPr sz="3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10794c3288e_0_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g10794c3288e_0_92"/>
          <p:cNvPicPr preferRelativeResize="0"/>
          <p:nvPr/>
        </p:nvPicPr>
        <p:blipFill>
          <a:blip r:embed="rId3"/>
          <a:srcRect/>
          <a:stretch/>
        </p:blipFill>
        <p:spPr>
          <a:xfrm>
            <a:off x="3289836" y="1600200"/>
            <a:ext cx="5802599" cy="45306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10794c3288e_0_92"/>
          <p:cNvSpPr txBox="1"/>
          <p:nvPr/>
        </p:nvSpPr>
        <p:spPr>
          <a:xfrm>
            <a:off x="3297700" y="6064350"/>
            <a:ext cx="734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dirty="0">
                <a:solidFill>
                  <a:srgbClr val="7F7F7F"/>
                </a:solidFill>
              </a:rPr>
              <a:t>           Fig 3. Star Map by Right Ascension (RA) and Declination (Dec)</a:t>
            </a:r>
            <a:endParaRPr dirty="0">
              <a:solidFill>
                <a:srgbClr val="7F7F7F"/>
              </a:solidFill>
            </a:endParaRPr>
          </a:p>
        </p:txBody>
      </p:sp>
      <p:sp>
        <p:nvSpPr>
          <p:cNvPr id="184" name="Google Shape;184;g10794c3288e_0_92"/>
          <p:cNvSpPr txBox="1"/>
          <p:nvPr/>
        </p:nvSpPr>
        <p:spPr>
          <a:xfrm>
            <a:off x="283779" y="1600199"/>
            <a:ext cx="3013921" cy="160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3 is a star map with RA and Dec coordinates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v"/>
            </a:pPr>
            <a:endParaRPr lang="en-US" sz="20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lvl="0">
              <a:spcBef>
                <a:spcPts val="480"/>
              </a:spcBef>
              <a:buClr>
                <a:schemeClr val="dk1"/>
              </a:buClr>
              <a:buSzPts val="1100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288890875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794c3288e_0_9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80" name="Google Shape;180;g10794c3288e_0_9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EDA: Bivariate Analysis</a:t>
            </a:r>
            <a:endParaRPr sz="3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10794c3288e_0_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g10794c3288e_0_92"/>
          <p:cNvPicPr preferRelativeResize="0"/>
          <p:nvPr/>
        </p:nvPicPr>
        <p:blipFill>
          <a:blip r:embed="rId3"/>
          <a:srcRect/>
          <a:stretch/>
        </p:blipFill>
        <p:spPr>
          <a:xfrm>
            <a:off x="3289836" y="1787063"/>
            <a:ext cx="5802599" cy="4156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10794c3288e_0_92"/>
          <p:cNvSpPr txBox="1"/>
          <p:nvPr/>
        </p:nvSpPr>
        <p:spPr>
          <a:xfrm>
            <a:off x="2659117" y="6064350"/>
            <a:ext cx="648488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dirty="0">
                <a:solidFill>
                  <a:srgbClr val="7F7F7F"/>
                </a:solidFill>
              </a:rPr>
              <a:t>Fig 4. Categorical Plot of the Log Scale Orbital Period versus Number of Planets</a:t>
            </a:r>
            <a:endParaRPr dirty="0">
              <a:solidFill>
                <a:srgbClr val="7F7F7F"/>
              </a:solidFill>
            </a:endParaRPr>
          </a:p>
        </p:txBody>
      </p:sp>
      <p:sp>
        <p:nvSpPr>
          <p:cNvPr id="184" name="Google Shape;184;g10794c3288e_0_92"/>
          <p:cNvSpPr txBox="1"/>
          <p:nvPr/>
        </p:nvSpPr>
        <p:spPr>
          <a:xfrm>
            <a:off x="283779" y="1600199"/>
            <a:ext cx="3013921" cy="2531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>
              <a:spcBef>
                <a:spcPts val="480"/>
              </a:spcBef>
              <a:buClr>
                <a:schemeClr val="dk1"/>
              </a:buClr>
              <a:buSzPts val="1100"/>
              <a:buFont typeface="Wingdings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Fig. 4 shows that false positive samples are most likely to have just one or two planets in their solar system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v"/>
            </a:pPr>
            <a:endParaRPr lang="en-US" sz="20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lvl="0">
              <a:spcBef>
                <a:spcPts val="480"/>
              </a:spcBef>
              <a:buClr>
                <a:schemeClr val="dk1"/>
              </a:buClr>
              <a:buSzPts val="1100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2454247325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794c3288e_0_0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02" name="Google Shape;202;g10794c3288e_0_0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Feature Selection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10794c3288e_0_0"/>
          <p:cNvSpPr txBox="1">
            <a:spLocks noGrp="1"/>
          </p:cNvSpPr>
          <p:nvPr>
            <p:ph type="body" idx="1"/>
          </p:nvPr>
        </p:nvSpPr>
        <p:spPr>
          <a:xfrm>
            <a:off x="457200" y="1417513"/>
            <a:ext cx="8229600" cy="4713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Preserve variables with high feature-target correlation and low feature-feature correlation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g10794c3288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675" y="2330471"/>
            <a:ext cx="7603601" cy="36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0794c3288e_0_0"/>
          <p:cNvSpPr txBox="1"/>
          <p:nvPr/>
        </p:nvSpPr>
        <p:spPr>
          <a:xfrm>
            <a:off x="970675" y="5877791"/>
            <a:ext cx="7603601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F7F"/>
                </a:solidFill>
              </a:rPr>
              <a:t>Table 1. Examples of Preserved Features after Feature Selection</a:t>
            </a:r>
            <a:endParaRPr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Classification Tree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099FAD09-6B42-BD4C-A9B9-08236D6ECC31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Decision tree splits data with classification rules based on the highest information gain 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In a classification tree model, each internal node represents a sample to be split, and each leaf node represents a class label, or prediction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set the minimum number of samples required to split an internal node from 2 to 100 and maximum depth of the tree from 1 to 20, then we selected the parameters with the highest accuracy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The optimal minimum number of samples required to split an internal node is 53 and maximum depth of the tree is 7</a:t>
            </a:r>
            <a:endParaRPr lang="en-US" sz="2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099FAD09-6B42-BD4C-A9B9-08236D6ECC31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Random forest combines multiple decision trees at the training time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optimized the number of trees in the forest by setting this parameter from 20 to 1000 with a step size of 20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As a result, the highest accuracy was obtained when the number of trees is 40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1786528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Naïve Bayes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099FAD09-6B42-BD4C-A9B9-08236D6ECC31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Naïve Bayes applies Bayes’ theorem under the assumption that features are independent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It’s a simple probabilistic approach to conduct the classification task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Before training the naïve Bayes classifier, we standardized input features, encoded the target variable as a one-hot vector, and set each prior as the proportion of each class in the sample space</a:t>
            </a:r>
          </a:p>
        </p:txBody>
      </p:sp>
    </p:spTree>
    <p:extLst>
      <p:ext uri="{BB962C8B-B14F-4D97-AF65-F5344CB8AC3E}">
        <p14:creationId xmlns:p14="http://schemas.microsoft.com/office/powerpoint/2010/main" val="1292926566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Neural Network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099FAD09-6B42-BD4C-A9B9-08236D6ECC31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Neural network is another machine learning model that is widely used in classification problems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tried three activation functions, logistic, tanh, and </a:t>
            </a:r>
            <a:r>
              <a:rPr lang="en-US" sz="2000" dirty="0" err="1">
                <a:latin typeface="Calibri"/>
                <a:ea typeface="Calibri"/>
                <a:cs typeface="Calibri"/>
                <a:sym typeface="Calibri"/>
              </a:rPr>
              <a:t>ReLU</a:t>
            </a: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also chose three types of solvers, stochastic gradient descent, quasi-Newton method, and Adam optimizer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Finally, we optimized the layer size and learning rate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The optimal neural network uses tanh as the activation function and Adam as the optimizer with a layer size of 25 and a learning rate of 0.003</a:t>
            </a:r>
          </a:p>
        </p:txBody>
      </p:sp>
    </p:spTree>
    <p:extLst>
      <p:ext uri="{BB962C8B-B14F-4D97-AF65-F5344CB8AC3E}">
        <p14:creationId xmlns:p14="http://schemas.microsoft.com/office/powerpoint/2010/main" val="2913866631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K-means 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099FAD09-6B42-BD4C-A9B9-08236D6ECC31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K-means is a classic unsupervised learning algorithm for clustering problems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It partitions data into k clusters with the objective of minimizing the sum of distance of each sample to its cluster centroid in a repeated way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aimed at finding out which exoplanets are in the same group as the earth that might indicate potentially habitable places for human beings</a:t>
            </a:r>
          </a:p>
        </p:txBody>
      </p:sp>
    </p:spTree>
    <p:extLst>
      <p:ext uri="{BB962C8B-B14F-4D97-AF65-F5344CB8AC3E}">
        <p14:creationId xmlns:p14="http://schemas.microsoft.com/office/powerpoint/2010/main" val="717503342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71475" algn="l" rtl="0">
              <a:spcBef>
                <a:spcPts val="480"/>
              </a:spcBef>
              <a:spcAft>
                <a:spcPts val="0"/>
              </a:spcAft>
              <a:buClr>
                <a:srgbClr val="A5A5A5"/>
              </a:buClr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A5A5A5"/>
              </a:buClr>
              <a:buSzPts val="1800"/>
              <a:buNone/>
            </a:pPr>
            <a:endParaRPr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80"/>
              </a:spcBef>
              <a:buSzPts val="18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  <a:p>
            <a:pPr marL="342900" lvl="0" indent="-342900">
              <a:spcBef>
                <a:spcPts val="480"/>
              </a:spcBef>
              <a:buSzPts val="1800"/>
            </a:pP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794c3288e_0_62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10794c3288e_0_6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71475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dirty="0">
              <a:solidFill>
                <a:srgbClr val="7F7F7F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🞐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80"/>
              </a:spcBef>
              <a:buSzPts val="18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  <a:p>
            <a:pPr marL="342900" lvl="0" indent="-342900">
              <a:spcBef>
                <a:spcPts val="480"/>
              </a:spcBef>
              <a:buSzPts val="1800"/>
            </a:pP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10794c3288e_0_62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9" name="Google Shape;212;p7">
            <a:extLst>
              <a:ext uri="{FF2B5EF4-FFF2-40B4-BE49-F238E27FC236}">
                <a16:creationId xmlns:a16="http://schemas.microsoft.com/office/drawing/2014/main" id="{DCE3CBA6-0898-914B-8A93-841EA7390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Accuracy &amp; Cross Validation 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4">
            <a:extLst>
              <a:ext uri="{FF2B5EF4-FFF2-40B4-BE49-F238E27FC236}">
                <a16:creationId xmlns:a16="http://schemas.microsoft.com/office/drawing/2014/main" id="{2D82EC7E-36F2-3C44-9531-310A9BD6EEB7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Classification tree: 99.06% 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Random forest: 92.11%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Naïve Bayes: 88.50%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Neural Network: 99.79%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further evaluated the performance of these models with 10-fold cross-validation and the random forest model achieved the best average accuracy of 82.39%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9" name="Google Shape;212;p7">
            <a:extLst>
              <a:ext uri="{FF2B5EF4-FFF2-40B4-BE49-F238E27FC236}">
                <a16:creationId xmlns:a16="http://schemas.microsoft.com/office/drawing/2014/main" id="{DCE3CBA6-0898-914B-8A93-841EA7390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Optimal Tree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图片 13" descr="图示, 日程表&#10;&#10;描述已自动生成">
            <a:extLst>
              <a:ext uri="{FF2B5EF4-FFF2-40B4-BE49-F238E27FC236}">
                <a16:creationId xmlns:a16="http://schemas.microsoft.com/office/drawing/2014/main" id="{CBD54034-910E-F141-841D-78500B84B6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44717"/>
            <a:ext cx="8229600" cy="2406968"/>
          </a:xfrm>
          <a:prstGeom prst="rect">
            <a:avLst/>
          </a:prstGeom>
        </p:spPr>
      </p:pic>
      <p:sp>
        <p:nvSpPr>
          <p:cNvPr id="5" name="Google Shape;131;p4">
            <a:extLst>
              <a:ext uri="{FF2B5EF4-FFF2-40B4-BE49-F238E27FC236}">
                <a16:creationId xmlns:a16="http://schemas.microsoft.com/office/drawing/2014/main" id="{6CD10066-D0DF-0C46-B71F-5F93495A02DB}"/>
              </a:ext>
            </a:extLst>
          </p:cNvPr>
          <p:cNvSpPr txBox="1">
            <a:spLocks/>
          </p:cNvSpPr>
          <p:nvPr/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350"/>
              <a:buFont typeface="Noto Sans Symbols"/>
              <a:buChar char="🞐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289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170"/>
              <a:buFont typeface="Noto Sans Symbols"/>
              <a:buChar char="🞐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visualized the classification tree with the highest accuracy 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In addition, we plotted the importance of each feature</a:t>
            </a:r>
          </a:p>
          <a:p>
            <a:pPr marL="34290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83;g10794c3288e_0_92">
            <a:extLst>
              <a:ext uri="{FF2B5EF4-FFF2-40B4-BE49-F238E27FC236}">
                <a16:creationId xmlns:a16="http://schemas.microsoft.com/office/drawing/2014/main" id="{BB89DA48-0425-F241-BDD3-7E57BE2281F4}"/>
              </a:ext>
            </a:extLst>
          </p:cNvPr>
          <p:cNvSpPr txBox="1"/>
          <p:nvPr/>
        </p:nvSpPr>
        <p:spPr>
          <a:xfrm>
            <a:off x="231228" y="4341153"/>
            <a:ext cx="890372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F7F"/>
                </a:solidFill>
              </a:rPr>
              <a:t>Fig 5. The Optimal Decision Tree</a:t>
            </a:r>
            <a:endParaRPr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658773"/>
      </p:ext>
    </p:extLst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9" name="Google Shape;212;p7">
            <a:extLst>
              <a:ext uri="{FF2B5EF4-FFF2-40B4-BE49-F238E27FC236}">
                <a16:creationId xmlns:a16="http://schemas.microsoft.com/office/drawing/2014/main" id="{DCE3CBA6-0898-914B-8A93-841EA7390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Feature Importance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03;g10794c3288e_0_0">
            <a:extLst>
              <a:ext uri="{FF2B5EF4-FFF2-40B4-BE49-F238E27FC236}">
                <a16:creationId xmlns:a16="http://schemas.microsoft.com/office/drawing/2014/main" id="{F3A2629E-F092-A24E-B093-86B24301C8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417513"/>
            <a:ext cx="8229600" cy="4713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lang="en-US"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Get the importance of each feature</a:t>
            </a:r>
          </a:p>
        </p:txBody>
      </p:sp>
      <p:pic>
        <p:nvPicPr>
          <p:cNvPr id="8" name="Google Shape;204;g10794c3288e_0_0">
            <a:extLst>
              <a:ext uri="{FF2B5EF4-FFF2-40B4-BE49-F238E27FC236}">
                <a16:creationId xmlns:a16="http://schemas.microsoft.com/office/drawing/2014/main" id="{902123CE-258A-BD4C-B258-AAD868030BC5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970675" y="2409398"/>
            <a:ext cx="7603601" cy="323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05;g10794c3288e_0_0">
            <a:extLst>
              <a:ext uri="{FF2B5EF4-FFF2-40B4-BE49-F238E27FC236}">
                <a16:creationId xmlns:a16="http://schemas.microsoft.com/office/drawing/2014/main" id="{2559CF29-8426-EB4F-B5C2-ACDE7416B90A}"/>
              </a:ext>
            </a:extLst>
          </p:cNvPr>
          <p:cNvSpPr txBox="1"/>
          <p:nvPr/>
        </p:nvSpPr>
        <p:spPr>
          <a:xfrm>
            <a:off x="970675" y="5636055"/>
            <a:ext cx="7603601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US" dirty="0">
                <a:solidFill>
                  <a:srgbClr val="7F7F7F"/>
                </a:solidFill>
              </a:rPr>
              <a:t>Table 2. Kepler Feature List with Variable Name, Importance, Meaning, and Description</a:t>
            </a:r>
            <a:endParaRPr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183086"/>
      </p:ext>
    </p:extLst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9" name="Google Shape;212;p7">
            <a:extLst>
              <a:ext uri="{FF2B5EF4-FFF2-40B4-BE49-F238E27FC236}">
                <a16:creationId xmlns:a16="http://schemas.microsoft.com/office/drawing/2014/main" id="{DCE3CBA6-0898-914B-8A93-841EA7390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Habitable Exoplanet Candidates</a:t>
            </a:r>
            <a:endParaRPr sz="3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05;g10794c3288e_0_0">
            <a:extLst>
              <a:ext uri="{FF2B5EF4-FFF2-40B4-BE49-F238E27FC236}">
                <a16:creationId xmlns:a16="http://schemas.microsoft.com/office/drawing/2014/main" id="{2559CF29-8426-EB4F-B5C2-ACDE7416B90A}"/>
              </a:ext>
            </a:extLst>
          </p:cNvPr>
          <p:cNvSpPr txBox="1"/>
          <p:nvPr/>
        </p:nvSpPr>
        <p:spPr>
          <a:xfrm>
            <a:off x="970675" y="6130037"/>
            <a:ext cx="7603601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en-US" dirty="0">
                <a:solidFill>
                  <a:srgbClr val="7F7F7F"/>
                </a:solidFill>
              </a:rPr>
              <a:t>Fig 6. Star Map of the Exoplanets in the Same Cluster as the Earth</a:t>
            </a:r>
            <a:endParaRPr dirty="0">
              <a:solidFill>
                <a:srgbClr val="7F7F7F"/>
              </a:solidFill>
            </a:endParaRP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FC9CB13-2311-8842-814B-A5412EC08A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5" t="2550" r="1277"/>
          <a:stretch/>
        </p:blipFill>
        <p:spPr>
          <a:xfrm>
            <a:off x="1481958" y="1507301"/>
            <a:ext cx="6180083" cy="471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74427"/>
      </p:ext>
    </p:extLst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794c3288e_0_86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10794c3288e_0_8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71475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endParaRPr lang="en-US"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endParaRPr dirty="0">
              <a:solidFill>
                <a:srgbClr val="7F7F7F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🞐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 dirty="0"/>
          </a:p>
        </p:txBody>
      </p:sp>
      <p:sp>
        <p:nvSpPr>
          <p:cNvPr id="247" name="Google Shape;247;g10794c3288e_0_86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8" name="Google Shape;237;g10794c3288e_0_77">
            <a:extLst>
              <a:ext uri="{FF2B5EF4-FFF2-40B4-BE49-F238E27FC236}">
                <a16:creationId xmlns:a16="http://schemas.microsoft.com/office/drawing/2014/main" id="{C31514E1-4279-3045-BB67-9C1FFFC4A7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 sz="3400" dirty="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1;p4">
            <a:extLst>
              <a:ext uri="{FF2B5EF4-FFF2-40B4-BE49-F238E27FC236}">
                <a16:creationId xmlns:a16="http://schemas.microsoft.com/office/drawing/2014/main" id="{559A7BA6-48F6-B640-B582-55A3D4D862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It might be interesting to create new features from the current feature set using feature engineering techniques, because they can be helpful to improve the model performance</a:t>
            </a: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In addition, we can investigate the receiver operating characteristics (ROC) and the precision-recall curves to understand the diagnostic ability of different machine learning models</a:t>
            </a:r>
          </a:p>
          <a:p>
            <a:pPr marL="342900" lvl="0" indent="-342900" rtl="0">
              <a:spcBef>
                <a:spcPts val="440"/>
              </a:spcBef>
              <a:spcAft>
                <a:spcPts val="0"/>
              </a:spcAft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McNamara’s test can also be applied to compare different algorithms</a:t>
            </a: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Finally, the discussion of statistical significance tests and execution time can be included in model evaluation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body" idx="1"/>
          </p:nvPr>
        </p:nvSpPr>
        <p:spPr>
          <a:xfrm>
            <a:off x="430269" y="1484784"/>
            <a:ext cx="8713731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>
              <a:spcBef>
                <a:spcPts val="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The discovery of habitable exoplanets is a heated topic in astronomy</a:t>
            </a: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0"/>
              </a:spcBef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Identification of a potential exoplanet is a complicated problem</a:t>
            </a:r>
          </a:p>
          <a:p>
            <a:pPr marL="342900" lvl="0" indent="-361950">
              <a:spcBef>
                <a:spcPts val="0"/>
              </a:spcBef>
              <a:buSzPts val="1650"/>
            </a:pPr>
            <a:endParaRPr lang="en-US" sz="2200" dirty="0">
              <a:latin typeface="Calibri"/>
              <a:cs typeface="Calibri"/>
              <a:sym typeface="Calibri"/>
            </a:endParaRPr>
          </a:p>
          <a:p>
            <a:pPr marL="342900" lvl="0" indent="-361950">
              <a:spcBef>
                <a:spcPts val="0"/>
              </a:spcBef>
              <a:buSzPts val="1650"/>
            </a:pPr>
            <a:endParaRPr dirty="0"/>
          </a:p>
        </p:txBody>
      </p:sp>
      <p:sp>
        <p:nvSpPr>
          <p:cNvPr id="132" name="Google Shape;132;p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34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C4A4FEA0-92A8-034A-9DA5-D45C7C434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20" y="1982119"/>
            <a:ext cx="6968360" cy="391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06364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body" idx="1"/>
          </p:nvPr>
        </p:nvSpPr>
        <p:spPr>
          <a:xfrm>
            <a:off x="457200" y="1755651"/>
            <a:ext cx="808311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spcBef>
                <a:spcPts val="440"/>
              </a:spcBef>
              <a:spcAft>
                <a:spcPts val="0"/>
              </a:spcAft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Traditional methods, such as the wobble method, direct imaging, and gravitational microlensing are expensive, time-consuming, and sensitive to variation in the measurement [1]</a:t>
            </a:r>
            <a:endParaRPr sz="2000" dirty="0"/>
          </a:p>
          <a:p>
            <a:pPr marL="447675" lvl="0" indent="-342900" algn="just" rtl="0">
              <a:spcBef>
                <a:spcPts val="440"/>
              </a:spcBef>
              <a:spcAft>
                <a:spcPts val="0"/>
              </a:spcAft>
              <a:buSzPts val="1650"/>
              <a:buFont typeface="Wingdings" pitchFamily="2" charset="2"/>
              <a:buChar char="v"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rtl="0">
              <a:spcBef>
                <a:spcPts val="440"/>
              </a:spcBef>
              <a:spcAft>
                <a:spcPts val="0"/>
              </a:spcAft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In this study, we proposed the idea of using machine learning methods for exoplanet identification</a:t>
            </a:r>
          </a:p>
          <a:p>
            <a:pPr marL="342900" lvl="0" indent="-342900" rtl="0">
              <a:spcBef>
                <a:spcPts val="440"/>
              </a:spcBef>
              <a:spcAft>
                <a:spcPts val="0"/>
              </a:spcAft>
              <a:buSzPts val="1650"/>
              <a:buFont typeface="Wingdings" pitchFamily="2" charset="2"/>
              <a:buChar char="v"/>
            </a:pPr>
            <a:endParaRPr lang="en-US" sz="20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40"/>
              </a:spcBef>
              <a:buSzPts val="165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We investigated both supervised learning and unsupervised learning. The supervised learning objective is three-categorical classification. The unsupervised learning objective is clustering</a:t>
            </a:r>
          </a:p>
          <a:p>
            <a:pPr marL="0" lvl="0" indent="0">
              <a:spcBef>
                <a:spcPts val="440"/>
              </a:spcBef>
              <a:buSzPts val="1650"/>
              <a:buNone/>
            </a:pPr>
            <a:endParaRPr lang="en-US"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34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539552" y="6010320"/>
            <a:ext cx="839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[1] </a:t>
            </a:r>
            <a:r>
              <a:rPr lang="en-US" sz="1200">
                <a:solidFill>
                  <a:srgbClr val="7F7F7F"/>
                </a:solidFill>
              </a:rPr>
              <a:t>Breitman, Daniela (2017). “How do astronomers find exoplanets?”. EarthSky.org. Online. Retrieved from https://earthsky.org/space/how-do-astronomers-discover-exoplanets/.</a:t>
            </a:r>
            <a:endParaRPr sz="12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794c3288e_0_9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10794c3288e_0_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7147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🞐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Related Work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80"/>
              </a:spcBef>
              <a:buSzPts val="18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  <a:p>
            <a:pPr marL="342900" lvl="0" indent="-342900">
              <a:spcBef>
                <a:spcPts val="480"/>
              </a:spcBef>
              <a:buSzPts val="1800"/>
            </a:pP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10794c3288e_0_9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448" cy="2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  <a:endParaRPr sz="34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Contribution of NASA’s Kepler Mission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742950" lvl="1" indent="-35242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■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NASA’s Kepler Mission and its impact on exoplanet identification [2] 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742950" lvl="1" indent="-35242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■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Advances in exoplanet science from the Kepler Mission [3]</a:t>
            </a:r>
          </a:p>
          <a:p>
            <a:pPr marL="390525" lvl="1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ML-based algorithms in exoplanet discovery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742950" lvl="1" indent="-35242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■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Exoplanet discovery with deep learning [4]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742950" lvl="1" indent="-35242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■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Classification models comparison based on the Kepler data [5]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459825" y="4949400"/>
            <a:ext cx="8513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sz="1200">
                <a:solidFill>
                  <a:srgbClr val="7F7F7F"/>
                </a:solidFill>
              </a:rPr>
              <a:t>2</a:t>
            </a: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] Batalha, Natalie M. (2014). “Exoplanet populations with NASA’s Kepler Mission”. Proceedings of the National Academy of Sciences. 111 (35) 12647-12654, September 2014. DOI: 10.1073/- pnas.1304196111.</a:t>
            </a:r>
            <a:endParaRPr sz="1200" b="0" i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F7F7F"/>
                </a:solidFill>
              </a:rPr>
              <a:t>[3] </a:t>
            </a: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Lissauer, Jack J., Dawson, R. I., and Tremaine, S. (2014). “Advances in exoplanet science from Kepler”. Nature. 513, 336–344, 2014. DOI: 10.1038/nature13781.Shalluel, Christopher J. and Vanderburg Andrew (2018). “Identifying </a:t>
            </a:r>
            <a:endParaRPr sz="1200" b="0" i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sz="1200">
                <a:solidFill>
                  <a:srgbClr val="7F7F7F"/>
                </a:solidFill>
              </a:rPr>
              <a:t>4</a:t>
            </a:r>
            <a:r>
              <a:rPr lang="en-US" sz="1200" b="0" i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] Exoplanets with Deep Learning: A Five-planet Resonant Chain around Kepler-80 and an Eighth Planet around Kepler- 90”. The Astronomical Journal. Volume 155, Number 2, 30 January 2018. DOI: 10.3847/1538- 3881/aa9e09.</a:t>
            </a:r>
            <a:endParaRPr sz="1200" b="0" i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F7F7F"/>
                </a:solidFill>
              </a:rPr>
              <a:t>[5] Saha, Rohan (2019). “Comparing Classification Models on Kepler Data”. arXiv:2101.01904v2. DOI: 10.13140/RG.2.2.11232.43523.</a:t>
            </a:r>
            <a:endParaRPr sz="1200">
              <a:solidFill>
                <a:srgbClr val="7F7F7F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794c3288e_0_28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4000">
              <a:solidFill>
                <a:srgbClr val="266F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10794c3288e_0_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71475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Char char="🞐"/>
            </a:pPr>
            <a:r>
              <a:rPr lang="en-US" sz="2400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🞐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Methodology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Char char="🞐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Experimental Results &amp; Analysis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spcBef>
                <a:spcPts val="480"/>
              </a:spcBef>
              <a:buSzPts val="1800"/>
            </a:pPr>
            <a:r>
              <a:rPr lang="en-US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  <a:p>
            <a:pPr marL="342900" lvl="0" indent="-342900">
              <a:spcBef>
                <a:spcPts val="480"/>
              </a:spcBef>
              <a:buSzPts val="1800"/>
            </a:pPr>
            <a:endParaRPr lang="en-US" sz="2400" dirty="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10794c3288e_0_28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794c3288e_0_34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64" name="Google Shape;164;g10794c3288e_0_3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 dirty="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 Description</a:t>
            </a:r>
            <a:endParaRPr sz="3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10794c3288e_0_34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6868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Kepler dataset - for supervised learning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Collected by NASA Kepler Mission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A total number of 9,564 potential exoplanets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Features contain characteristics of the exoplanet candidates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Target Variables: the existence status of the exoplanet candidate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1179195" lvl="2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“CONFIRMED” (labelled as 1)</a:t>
            </a:r>
          </a:p>
          <a:p>
            <a:pPr marL="1179195" lvl="2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“CANDIDATE” (labelled as 0)</a:t>
            </a:r>
          </a:p>
          <a:p>
            <a:pPr marL="1179195" lvl="2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Wingdings" pitchFamily="2" charset="2"/>
              <a:buChar char="v"/>
            </a:pPr>
            <a:r>
              <a:rPr lang="en-US" sz="2000" dirty="0">
                <a:latin typeface="Calibri"/>
                <a:ea typeface="Calibri"/>
                <a:cs typeface="Calibri"/>
                <a:sym typeface="Calibri"/>
              </a:rPr>
              <a:t>“FALSE POSITIVE” (labelled as -1)</a:t>
            </a:r>
          </a:p>
          <a:p>
            <a:pPr marL="836295" lvl="2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Confirmed exoplanets dataset - for unsupervised learning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Contains stellar and planetary parameters of 4,375 confirmed exoplanets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Crucial parameters: radius, mass, density, temperature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794c3288e_0_50"/>
          <p:cNvSpPr txBox="1">
            <a:spLocks noGrp="1"/>
          </p:cNvSpPr>
          <p:nvPr>
            <p:ph type="sldNum" idx="12"/>
          </p:nvPr>
        </p:nvSpPr>
        <p:spPr>
          <a:xfrm>
            <a:off x="8188450" y="6507084"/>
            <a:ext cx="946500" cy="2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72" name="Google Shape;172;g10794c3288e_0_50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br>
              <a:rPr lang="en-US" sz="4000">
                <a:solidFill>
                  <a:srgbClr val="266F8B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Cleaning &amp; EDA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10794c3288e_0_50"/>
          <p:cNvSpPr txBox="1">
            <a:spLocks noGrp="1"/>
          </p:cNvSpPr>
          <p:nvPr>
            <p:ph type="body" idx="1"/>
          </p:nvPr>
        </p:nvSpPr>
        <p:spPr>
          <a:xfrm>
            <a:off x="457200" y="2049587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Data cleaning</a:t>
            </a:r>
          </a:p>
          <a:p>
            <a:pPr marL="1143000" lvl="2" indent="-306705">
              <a:spcBef>
                <a:spcPts val="480"/>
              </a:spcBef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Drop feature columns with large proportion of empty entries</a:t>
            </a:r>
          </a:p>
          <a:p>
            <a:pPr marL="1143000" lvl="2" indent="-306705">
              <a:spcBef>
                <a:spcPts val="480"/>
              </a:spcBef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Fill empty entries with proper values</a:t>
            </a: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EDA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Correlation analysis</a:t>
            </a: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Univariate analysis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306705" algn="l" rtl="0"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Bivariate analysis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Presentation">
  <a:themeElements>
    <a:clrScheme name="藍綠色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1385</Words>
  <Application>Microsoft Macintosh PowerPoint</Application>
  <PresentationFormat>On-screen Show (4:3)</PresentationFormat>
  <Paragraphs>250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Noto Sans Symbols</vt:lpstr>
      <vt:lpstr>Arial</vt:lpstr>
      <vt:lpstr>Calibri</vt:lpstr>
      <vt:lpstr>Times New Roman</vt:lpstr>
      <vt:lpstr>Wingdings</vt:lpstr>
      <vt:lpstr>Presentation</vt:lpstr>
      <vt:lpstr>Identifying Exoplanets with Machine Learning Methods: A Preliminary Study</vt:lpstr>
      <vt:lpstr>Outline</vt:lpstr>
      <vt:lpstr> Introduction</vt:lpstr>
      <vt:lpstr> Introduction</vt:lpstr>
      <vt:lpstr>Outline</vt:lpstr>
      <vt:lpstr> Related Work</vt:lpstr>
      <vt:lpstr>Outline</vt:lpstr>
      <vt:lpstr> Methodology Dataset Description</vt:lpstr>
      <vt:lpstr> Methodology Data Cleaning &amp; EDA</vt:lpstr>
      <vt:lpstr> Methodology EDA: Correlation Analysis</vt:lpstr>
      <vt:lpstr> Methodology EDA: Univariate Analysis</vt:lpstr>
      <vt:lpstr> Methodology EDA: Bivariate Analysis</vt:lpstr>
      <vt:lpstr> Methodology EDA: Bivariate Analysis</vt:lpstr>
      <vt:lpstr> Methodology Feature Selection</vt:lpstr>
      <vt:lpstr> Methodology Classification Tree</vt:lpstr>
      <vt:lpstr> Methodology Random Forest</vt:lpstr>
      <vt:lpstr> Methodology Naïve Bayes</vt:lpstr>
      <vt:lpstr> Methodology Neural Network</vt:lpstr>
      <vt:lpstr> Methodology K-means </vt:lpstr>
      <vt:lpstr>Outline</vt:lpstr>
      <vt:lpstr> Experimental Results &amp; Analysis Accuracy &amp; Cross Validation </vt:lpstr>
      <vt:lpstr> Experimental Results &amp; Analysis Optimal Tree</vt:lpstr>
      <vt:lpstr> Experimental Results &amp; Analysis Feature Importance</vt:lpstr>
      <vt:lpstr> Experimental Results &amp; Analysis Habitable Exoplanet Candidates</vt:lpstr>
      <vt:lpstr>Outline</vt:lpstr>
      <vt:lpstr>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Exoplanets with Machine Learning Methods: A Preliminary Study</dc:title>
  <dc:creator>weiderchang</dc:creator>
  <cp:lastModifiedBy>Jin, Yucheng</cp:lastModifiedBy>
  <cp:revision>37</cp:revision>
  <dcterms:created xsi:type="dcterms:W3CDTF">2018-10-07T01:24:00Z</dcterms:created>
  <dcterms:modified xsi:type="dcterms:W3CDTF">2021-12-16T01:29:22Z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1028</vt:lpwstr>
  </property>
</Properties>
</file>